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6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2BE40A-12F0-4965-981D-EDA5451E0C92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A5B325-C5D3-49BC-8D75-208EDD67A91C}">
      <dgm:prSet/>
      <dgm:spPr/>
      <dgm:t>
        <a:bodyPr/>
        <a:lstStyle/>
        <a:p>
          <a:r>
            <a:rPr lang="en-US" b="1"/>
            <a:t>Independent features</a:t>
          </a:r>
          <a:endParaRPr lang="en-US"/>
        </a:p>
      </dgm:t>
    </dgm:pt>
    <dgm:pt modelId="{2A5083F8-3909-48B0-985E-87D4E6260CD0}" type="parTrans" cxnId="{8D34CEFD-1533-4FB0-A01A-DFDC12DAF7C5}">
      <dgm:prSet/>
      <dgm:spPr/>
      <dgm:t>
        <a:bodyPr/>
        <a:lstStyle/>
        <a:p>
          <a:endParaRPr lang="en-US"/>
        </a:p>
      </dgm:t>
    </dgm:pt>
    <dgm:pt modelId="{CF37455D-12E1-4395-83F8-950AB49624AA}" type="sibTrans" cxnId="{8D34CEFD-1533-4FB0-A01A-DFDC12DAF7C5}">
      <dgm:prSet/>
      <dgm:spPr/>
      <dgm:t>
        <a:bodyPr/>
        <a:lstStyle/>
        <a:p>
          <a:endParaRPr lang="en-US"/>
        </a:p>
      </dgm:t>
    </dgm:pt>
    <dgm:pt modelId="{6ED2409A-985C-46F0-8306-97F1A1566CCF}">
      <dgm:prSet/>
      <dgm:spPr/>
      <dgm:t>
        <a:bodyPr/>
        <a:lstStyle/>
        <a:p>
          <a:r>
            <a:rPr lang="en-US"/>
            <a:t>Formatted Date</a:t>
          </a:r>
        </a:p>
      </dgm:t>
    </dgm:pt>
    <dgm:pt modelId="{E8FB5D37-6415-4284-9B14-6D54CDC6E7FC}" type="parTrans" cxnId="{488C9B0E-BFF8-49E2-A331-AAC3D2F6886C}">
      <dgm:prSet/>
      <dgm:spPr/>
      <dgm:t>
        <a:bodyPr/>
        <a:lstStyle/>
        <a:p>
          <a:endParaRPr lang="en-US"/>
        </a:p>
      </dgm:t>
    </dgm:pt>
    <dgm:pt modelId="{C1467A7B-D178-4C3B-95EB-FDE8FD1130F7}" type="sibTrans" cxnId="{488C9B0E-BFF8-49E2-A331-AAC3D2F6886C}">
      <dgm:prSet/>
      <dgm:spPr/>
      <dgm:t>
        <a:bodyPr/>
        <a:lstStyle/>
        <a:p>
          <a:endParaRPr lang="en-US"/>
        </a:p>
      </dgm:t>
    </dgm:pt>
    <dgm:pt modelId="{008D4FA3-4172-47FE-A7F2-8CDEB11DC0A6}">
      <dgm:prSet/>
      <dgm:spPr/>
      <dgm:t>
        <a:bodyPr/>
        <a:lstStyle/>
        <a:p>
          <a:r>
            <a:rPr lang="en-US"/>
            <a:t>summary </a:t>
          </a:r>
        </a:p>
      </dgm:t>
    </dgm:pt>
    <dgm:pt modelId="{EF7CECA2-E2F7-46E4-A2BD-DB779B9B0934}" type="parTrans" cxnId="{1E6B3AA4-B0EF-449E-AD14-0D3B335FDEB9}">
      <dgm:prSet/>
      <dgm:spPr/>
      <dgm:t>
        <a:bodyPr/>
        <a:lstStyle/>
        <a:p>
          <a:endParaRPr lang="en-US"/>
        </a:p>
      </dgm:t>
    </dgm:pt>
    <dgm:pt modelId="{A7950846-71F8-494B-8816-A0D94FB5A4E8}" type="sibTrans" cxnId="{1E6B3AA4-B0EF-449E-AD14-0D3B335FDEB9}">
      <dgm:prSet/>
      <dgm:spPr/>
      <dgm:t>
        <a:bodyPr/>
        <a:lstStyle/>
        <a:p>
          <a:endParaRPr lang="en-US"/>
        </a:p>
      </dgm:t>
    </dgm:pt>
    <dgm:pt modelId="{7688B86E-9E68-4D2D-A8A4-46E6B8073FA2}">
      <dgm:prSet/>
      <dgm:spPr/>
      <dgm:t>
        <a:bodyPr/>
        <a:lstStyle/>
        <a:p>
          <a:r>
            <a:rPr lang="en-US"/>
            <a:t>Precip Type  </a:t>
          </a:r>
        </a:p>
      </dgm:t>
    </dgm:pt>
    <dgm:pt modelId="{5B70C07D-AF58-42B2-AF8E-3D219705745C}" type="parTrans" cxnId="{81ADBF97-3346-404B-8411-F47135F243D5}">
      <dgm:prSet/>
      <dgm:spPr/>
      <dgm:t>
        <a:bodyPr/>
        <a:lstStyle/>
        <a:p>
          <a:endParaRPr lang="en-US"/>
        </a:p>
      </dgm:t>
    </dgm:pt>
    <dgm:pt modelId="{167445BE-DA3B-47F2-BFD3-92A52F51EDEC}" type="sibTrans" cxnId="{81ADBF97-3346-404B-8411-F47135F243D5}">
      <dgm:prSet/>
      <dgm:spPr/>
      <dgm:t>
        <a:bodyPr/>
        <a:lstStyle/>
        <a:p>
          <a:endParaRPr lang="en-US"/>
        </a:p>
      </dgm:t>
    </dgm:pt>
    <dgm:pt modelId="{71D7C1FB-332F-4056-968E-5247644243AE}">
      <dgm:prSet/>
      <dgm:spPr/>
      <dgm:t>
        <a:bodyPr/>
        <a:lstStyle/>
        <a:p>
          <a:r>
            <a:rPr lang="en-US"/>
            <a:t>Apparent Temperature </a:t>
          </a:r>
        </a:p>
      </dgm:t>
    </dgm:pt>
    <dgm:pt modelId="{F92A74C9-636B-40E2-8345-7A24295D990D}" type="parTrans" cxnId="{4403AFF6-1AB2-48F5-BBF1-0FDAAFCDEB1E}">
      <dgm:prSet/>
      <dgm:spPr/>
      <dgm:t>
        <a:bodyPr/>
        <a:lstStyle/>
        <a:p>
          <a:endParaRPr lang="en-US"/>
        </a:p>
      </dgm:t>
    </dgm:pt>
    <dgm:pt modelId="{84027661-D312-4750-A794-9B91CA6F507B}" type="sibTrans" cxnId="{4403AFF6-1AB2-48F5-BBF1-0FDAAFCDEB1E}">
      <dgm:prSet/>
      <dgm:spPr/>
      <dgm:t>
        <a:bodyPr/>
        <a:lstStyle/>
        <a:p>
          <a:endParaRPr lang="en-US"/>
        </a:p>
      </dgm:t>
    </dgm:pt>
    <dgm:pt modelId="{2F318B4C-16ED-4C29-961C-C806F9AA7D1C}">
      <dgm:prSet/>
      <dgm:spPr/>
      <dgm:t>
        <a:bodyPr/>
        <a:lstStyle/>
        <a:p>
          <a:r>
            <a:rPr lang="en-US"/>
            <a:t>humidity </a:t>
          </a:r>
        </a:p>
      </dgm:t>
    </dgm:pt>
    <dgm:pt modelId="{FB49BE8B-07CD-42A9-941E-DD46832013EE}" type="parTrans" cxnId="{F7C17AAC-0084-4099-B6BC-20810ECD59A6}">
      <dgm:prSet/>
      <dgm:spPr/>
      <dgm:t>
        <a:bodyPr/>
        <a:lstStyle/>
        <a:p>
          <a:endParaRPr lang="en-US"/>
        </a:p>
      </dgm:t>
    </dgm:pt>
    <dgm:pt modelId="{DDA27C18-19EF-4E4D-B8BC-8A1063D7ABA3}" type="sibTrans" cxnId="{F7C17AAC-0084-4099-B6BC-20810ECD59A6}">
      <dgm:prSet/>
      <dgm:spPr/>
      <dgm:t>
        <a:bodyPr/>
        <a:lstStyle/>
        <a:p>
          <a:endParaRPr lang="en-US"/>
        </a:p>
      </dgm:t>
    </dgm:pt>
    <dgm:pt modelId="{E1055401-D260-4DDD-8528-FC8723809C29}">
      <dgm:prSet/>
      <dgm:spPr/>
      <dgm:t>
        <a:bodyPr/>
        <a:lstStyle/>
        <a:p>
          <a:r>
            <a:rPr lang="en-US"/>
            <a:t>Wind speed </a:t>
          </a:r>
        </a:p>
      </dgm:t>
    </dgm:pt>
    <dgm:pt modelId="{459E94A2-824D-4941-9096-3A8C97ADCA2B}" type="parTrans" cxnId="{8798CC40-3E9D-45D4-9486-49DBD1946729}">
      <dgm:prSet/>
      <dgm:spPr/>
      <dgm:t>
        <a:bodyPr/>
        <a:lstStyle/>
        <a:p>
          <a:endParaRPr lang="en-US"/>
        </a:p>
      </dgm:t>
    </dgm:pt>
    <dgm:pt modelId="{FA4B60F1-6BF6-44CD-80AC-F620760A36FA}" type="sibTrans" cxnId="{8798CC40-3E9D-45D4-9486-49DBD1946729}">
      <dgm:prSet/>
      <dgm:spPr/>
      <dgm:t>
        <a:bodyPr/>
        <a:lstStyle/>
        <a:p>
          <a:endParaRPr lang="en-US"/>
        </a:p>
      </dgm:t>
    </dgm:pt>
    <dgm:pt modelId="{A7AB03BD-859D-450F-9701-DE101C5E77CD}">
      <dgm:prSet/>
      <dgm:spPr/>
      <dgm:t>
        <a:bodyPr/>
        <a:lstStyle/>
        <a:p>
          <a:r>
            <a:rPr lang="en-US"/>
            <a:t>Wind Bearing </a:t>
          </a:r>
        </a:p>
      </dgm:t>
    </dgm:pt>
    <dgm:pt modelId="{0F7382F1-F264-445B-AEDD-46C3DC3EB689}" type="parTrans" cxnId="{890F78A8-DB1D-43CD-A85B-FBF53B491677}">
      <dgm:prSet/>
      <dgm:spPr/>
      <dgm:t>
        <a:bodyPr/>
        <a:lstStyle/>
        <a:p>
          <a:endParaRPr lang="en-US"/>
        </a:p>
      </dgm:t>
    </dgm:pt>
    <dgm:pt modelId="{7C0DD39C-7B3E-4787-8E5E-D06390A9D7B7}" type="sibTrans" cxnId="{890F78A8-DB1D-43CD-A85B-FBF53B491677}">
      <dgm:prSet/>
      <dgm:spPr/>
      <dgm:t>
        <a:bodyPr/>
        <a:lstStyle/>
        <a:p>
          <a:endParaRPr lang="en-US"/>
        </a:p>
      </dgm:t>
    </dgm:pt>
    <dgm:pt modelId="{26F1FAB1-7456-40CD-B485-3C6E8A29E15A}">
      <dgm:prSet/>
      <dgm:spPr/>
      <dgm:t>
        <a:bodyPr/>
        <a:lstStyle/>
        <a:p>
          <a:r>
            <a:rPr lang="en-US"/>
            <a:t>visibility </a:t>
          </a:r>
        </a:p>
      </dgm:t>
    </dgm:pt>
    <dgm:pt modelId="{1E7F031A-E8B0-4FB4-AA86-421917A95486}" type="parTrans" cxnId="{464F98F0-5DA4-4828-B670-CFC005DC7F7A}">
      <dgm:prSet/>
      <dgm:spPr/>
      <dgm:t>
        <a:bodyPr/>
        <a:lstStyle/>
        <a:p>
          <a:endParaRPr lang="en-US"/>
        </a:p>
      </dgm:t>
    </dgm:pt>
    <dgm:pt modelId="{FF84955F-B9ED-445C-BF9A-CDC051C23036}" type="sibTrans" cxnId="{464F98F0-5DA4-4828-B670-CFC005DC7F7A}">
      <dgm:prSet/>
      <dgm:spPr/>
      <dgm:t>
        <a:bodyPr/>
        <a:lstStyle/>
        <a:p>
          <a:endParaRPr lang="en-US"/>
        </a:p>
      </dgm:t>
    </dgm:pt>
    <dgm:pt modelId="{FDA1C4A2-E825-4693-BC22-6D334953D63E}">
      <dgm:prSet/>
      <dgm:spPr/>
      <dgm:t>
        <a:bodyPr/>
        <a:lstStyle/>
        <a:p>
          <a:r>
            <a:rPr lang="en-US"/>
            <a:t>Loud Cover </a:t>
          </a:r>
        </a:p>
      </dgm:t>
    </dgm:pt>
    <dgm:pt modelId="{34B7AA44-27C1-419F-B964-6CB1160C5186}" type="parTrans" cxnId="{773D8B25-2399-4414-8C2E-7BC821CB5F15}">
      <dgm:prSet/>
      <dgm:spPr/>
      <dgm:t>
        <a:bodyPr/>
        <a:lstStyle/>
        <a:p>
          <a:endParaRPr lang="en-US"/>
        </a:p>
      </dgm:t>
    </dgm:pt>
    <dgm:pt modelId="{F0750824-6CA4-42CE-91E3-78128B2FBD7C}" type="sibTrans" cxnId="{773D8B25-2399-4414-8C2E-7BC821CB5F15}">
      <dgm:prSet/>
      <dgm:spPr/>
      <dgm:t>
        <a:bodyPr/>
        <a:lstStyle/>
        <a:p>
          <a:endParaRPr lang="en-US"/>
        </a:p>
      </dgm:t>
    </dgm:pt>
    <dgm:pt modelId="{9F6CAFD3-C561-47BE-A60C-BCA8A1DCFFC0}">
      <dgm:prSet/>
      <dgm:spPr/>
      <dgm:t>
        <a:bodyPr/>
        <a:lstStyle/>
        <a:p>
          <a:r>
            <a:rPr lang="en-US"/>
            <a:t>pressure </a:t>
          </a:r>
        </a:p>
      </dgm:t>
    </dgm:pt>
    <dgm:pt modelId="{DDD2AFE9-3147-430A-960B-A618E945B086}" type="parTrans" cxnId="{FFEB36B5-632C-45D7-9512-F0A5EAE4AFA3}">
      <dgm:prSet/>
      <dgm:spPr/>
      <dgm:t>
        <a:bodyPr/>
        <a:lstStyle/>
        <a:p>
          <a:endParaRPr lang="en-US"/>
        </a:p>
      </dgm:t>
    </dgm:pt>
    <dgm:pt modelId="{D7DBA026-8D16-4FDC-9F86-80F5AFE41CEE}" type="sibTrans" cxnId="{FFEB36B5-632C-45D7-9512-F0A5EAE4AFA3}">
      <dgm:prSet/>
      <dgm:spPr/>
      <dgm:t>
        <a:bodyPr/>
        <a:lstStyle/>
        <a:p>
          <a:endParaRPr lang="en-US"/>
        </a:p>
      </dgm:t>
    </dgm:pt>
    <dgm:pt modelId="{8AEF2D66-625A-4CCF-B3AC-FD30067406DB}" type="pres">
      <dgm:prSet presAssocID="{AF2BE40A-12F0-4965-981D-EDA5451E0C92}" presName="Name0" presStyleCnt="0">
        <dgm:presLayoutVars>
          <dgm:dir/>
          <dgm:resizeHandles val="exact"/>
        </dgm:presLayoutVars>
      </dgm:prSet>
      <dgm:spPr/>
    </dgm:pt>
    <dgm:pt modelId="{327FE0F9-67C5-4D40-95BE-7154849DB5A8}" type="pres">
      <dgm:prSet presAssocID="{AF2BE40A-12F0-4965-981D-EDA5451E0C92}" presName="cycle" presStyleCnt="0"/>
      <dgm:spPr/>
    </dgm:pt>
    <dgm:pt modelId="{172F8995-CDCA-424E-BDC4-1CA4934BA695}" type="pres">
      <dgm:prSet presAssocID="{91A5B325-C5D3-49BC-8D75-208EDD67A91C}" presName="nodeFirstNode" presStyleLbl="node1" presStyleIdx="0" presStyleCnt="10">
        <dgm:presLayoutVars>
          <dgm:bulletEnabled val="1"/>
        </dgm:presLayoutVars>
      </dgm:prSet>
      <dgm:spPr/>
    </dgm:pt>
    <dgm:pt modelId="{31C228D7-5158-45D1-97F0-858BE5A7A934}" type="pres">
      <dgm:prSet presAssocID="{CF37455D-12E1-4395-83F8-950AB49624AA}" presName="sibTransFirstNode" presStyleLbl="bgShp" presStyleIdx="0" presStyleCnt="1"/>
      <dgm:spPr/>
    </dgm:pt>
    <dgm:pt modelId="{1159D321-DDB9-47F6-B690-A95CF2C10C91}" type="pres">
      <dgm:prSet presAssocID="{008D4FA3-4172-47FE-A7F2-8CDEB11DC0A6}" presName="nodeFollowingNodes" presStyleLbl="node1" presStyleIdx="1" presStyleCnt="10">
        <dgm:presLayoutVars>
          <dgm:bulletEnabled val="1"/>
        </dgm:presLayoutVars>
      </dgm:prSet>
      <dgm:spPr/>
    </dgm:pt>
    <dgm:pt modelId="{E3DEC311-C4C5-4B8D-A3A6-BB841A67A1A5}" type="pres">
      <dgm:prSet presAssocID="{7688B86E-9E68-4D2D-A8A4-46E6B8073FA2}" presName="nodeFollowingNodes" presStyleLbl="node1" presStyleIdx="2" presStyleCnt="10">
        <dgm:presLayoutVars>
          <dgm:bulletEnabled val="1"/>
        </dgm:presLayoutVars>
      </dgm:prSet>
      <dgm:spPr/>
    </dgm:pt>
    <dgm:pt modelId="{7C0665DC-9756-4B11-AF63-E5E34567B1CB}" type="pres">
      <dgm:prSet presAssocID="{71D7C1FB-332F-4056-968E-5247644243AE}" presName="nodeFollowingNodes" presStyleLbl="node1" presStyleIdx="3" presStyleCnt="10">
        <dgm:presLayoutVars>
          <dgm:bulletEnabled val="1"/>
        </dgm:presLayoutVars>
      </dgm:prSet>
      <dgm:spPr/>
    </dgm:pt>
    <dgm:pt modelId="{ABFC20EA-7692-4E7D-8AF5-327935F99029}" type="pres">
      <dgm:prSet presAssocID="{2F318B4C-16ED-4C29-961C-C806F9AA7D1C}" presName="nodeFollowingNodes" presStyleLbl="node1" presStyleIdx="4" presStyleCnt="10">
        <dgm:presLayoutVars>
          <dgm:bulletEnabled val="1"/>
        </dgm:presLayoutVars>
      </dgm:prSet>
      <dgm:spPr/>
    </dgm:pt>
    <dgm:pt modelId="{FB86DE6F-FAB6-4122-86E8-2F5FFF639B15}" type="pres">
      <dgm:prSet presAssocID="{E1055401-D260-4DDD-8528-FC8723809C29}" presName="nodeFollowingNodes" presStyleLbl="node1" presStyleIdx="5" presStyleCnt="10">
        <dgm:presLayoutVars>
          <dgm:bulletEnabled val="1"/>
        </dgm:presLayoutVars>
      </dgm:prSet>
      <dgm:spPr/>
    </dgm:pt>
    <dgm:pt modelId="{B40E915D-356D-4C4E-91F3-83FC1718214C}" type="pres">
      <dgm:prSet presAssocID="{A7AB03BD-859D-450F-9701-DE101C5E77CD}" presName="nodeFollowingNodes" presStyleLbl="node1" presStyleIdx="6" presStyleCnt="10">
        <dgm:presLayoutVars>
          <dgm:bulletEnabled val="1"/>
        </dgm:presLayoutVars>
      </dgm:prSet>
      <dgm:spPr/>
    </dgm:pt>
    <dgm:pt modelId="{CAD380DF-FD41-485A-B427-152FEE72FC89}" type="pres">
      <dgm:prSet presAssocID="{26F1FAB1-7456-40CD-B485-3C6E8A29E15A}" presName="nodeFollowingNodes" presStyleLbl="node1" presStyleIdx="7" presStyleCnt="10">
        <dgm:presLayoutVars>
          <dgm:bulletEnabled val="1"/>
        </dgm:presLayoutVars>
      </dgm:prSet>
      <dgm:spPr/>
    </dgm:pt>
    <dgm:pt modelId="{730FAC02-164B-44AE-A690-D746D5C3E56F}" type="pres">
      <dgm:prSet presAssocID="{FDA1C4A2-E825-4693-BC22-6D334953D63E}" presName="nodeFollowingNodes" presStyleLbl="node1" presStyleIdx="8" presStyleCnt="10">
        <dgm:presLayoutVars>
          <dgm:bulletEnabled val="1"/>
        </dgm:presLayoutVars>
      </dgm:prSet>
      <dgm:spPr/>
    </dgm:pt>
    <dgm:pt modelId="{9CF6C8C3-15E1-4532-AEC1-9FBFE7B5161C}" type="pres">
      <dgm:prSet presAssocID="{9F6CAFD3-C561-47BE-A60C-BCA8A1DCFFC0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96014600-47CA-4306-BB2E-E61D9ECCF10C}" type="presOf" srcId="{71D7C1FB-332F-4056-968E-5247644243AE}" destId="{7C0665DC-9756-4B11-AF63-E5E34567B1CB}" srcOrd="0" destOrd="0" presId="urn:microsoft.com/office/officeart/2005/8/layout/cycle3"/>
    <dgm:cxn modelId="{86F3750B-3F7B-49CE-8E5E-874FDB71C7CE}" type="presOf" srcId="{6ED2409A-985C-46F0-8306-97F1A1566CCF}" destId="{172F8995-CDCA-424E-BDC4-1CA4934BA695}" srcOrd="0" destOrd="1" presId="urn:microsoft.com/office/officeart/2005/8/layout/cycle3"/>
    <dgm:cxn modelId="{488C9B0E-BFF8-49E2-A331-AAC3D2F6886C}" srcId="{91A5B325-C5D3-49BC-8D75-208EDD67A91C}" destId="{6ED2409A-985C-46F0-8306-97F1A1566CCF}" srcOrd="0" destOrd="0" parTransId="{E8FB5D37-6415-4284-9B14-6D54CDC6E7FC}" sibTransId="{C1467A7B-D178-4C3B-95EB-FDE8FD1130F7}"/>
    <dgm:cxn modelId="{3DF7EF15-1FAE-476C-B11B-1636C77F2570}" type="presOf" srcId="{26F1FAB1-7456-40CD-B485-3C6E8A29E15A}" destId="{CAD380DF-FD41-485A-B427-152FEE72FC89}" srcOrd="0" destOrd="0" presId="urn:microsoft.com/office/officeart/2005/8/layout/cycle3"/>
    <dgm:cxn modelId="{8F679D1A-8CB0-487F-82D1-E09F600AFBAD}" type="presOf" srcId="{E1055401-D260-4DDD-8528-FC8723809C29}" destId="{FB86DE6F-FAB6-4122-86E8-2F5FFF639B15}" srcOrd="0" destOrd="0" presId="urn:microsoft.com/office/officeart/2005/8/layout/cycle3"/>
    <dgm:cxn modelId="{3B71511E-9114-4787-8A41-9A6C66882838}" type="presOf" srcId="{7688B86E-9E68-4D2D-A8A4-46E6B8073FA2}" destId="{E3DEC311-C4C5-4B8D-A3A6-BB841A67A1A5}" srcOrd="0" destOrd="0" presId="urn:microsoft.com/office/officeart/2005/8/layout/cycle3"/>
    <dgm:cxn modelId="{773D8B25-2399-4414-8C2E-7BC821CB5F15}" srcId="{AF2BE40A-12F0-4965-981D-EDA5451E0C92}" destId="{FDA1C4A2-E825-4693-BC22-6D334953D63E}" srcOrd="8" destOrd="0" parTransId="{34B7AA44-27C1-419F-B964-6CB1160C5186}" sibTransId="{F0750824-6CA4-42CE-91E3-78128B2FBD7C}"/>
    <dgm:cxn modelId="{7D40112E-B9B3-437E-BAB0-98251F425D6D}" type="presOf" srcId="{91A5B325-C5D3-49BC-8D75-208EDD67A91C}" destId="{172F8995-CDCA-424E-BDC4-1CA4934BA695}" srcOrd="0" destOrd="0" presId="urn:microsoft.com/office/officeart/2005/8/layout/cycle3"/>
    <dgm:cxn modelId="{E8F2E92F-8A1A-429D-9502-4C684CBB13F5}" type="presOf" srcId="{FDA1C4A2-E825-4693-BC22-6D334953D63E}" destId="{730FAC02-164B-44AE-A690-D746D5C3E56F}" srcOrd="0" destOrd="0" presId="urn:microsoft.com/office/officeart/2005/8/layout/cycle3"/>
    <dgm:cxn modelId="{61763836-5B87-4329-84D5-AB69ED569D16}" type="presOf" srcId="{2F318B4C-16ED-4C29-961C-C806F9AA7D1C}" destId="{ABFC20EA-7692-4E7D-8AF5-327935F99029}" srcOrd="0" destOrd="0" presId="urn:microsoft.com/office/officeart/2005/8/layout/cycle3"/>
    <dgm:cxn modelId="{8798CC40-3E9D-45D4-9486-49DBD1946729}" srcId="{AF2BE40A-12F0-4965-981D-EDA5451E0C92}" destId="{E1055401-D260-4DDD-8528-FC8723809C29}" srcOrd="5" destOrd="0" parTransId="{459E94A2-824D-4941-9096-3A8C97ADCA2B}" sibTransId="{FA4B60F1-6BF6-44CD-80AC-F620760A36FA}"/>
    <dgm:cxn modelId="{BA407C5B-B3F0-4D37-83A3-DA4466FDF390}" type="presOf" srcId="{9F6CAFD3-C561-47BE-A60C-BCA8A1DCFFC0}" destId="{9CF6C8C3-15E1-4532-AEC1-9FBFE7B5161C}" srcOrd="0" destOrd="0" presId="urn:microsoft.com/office/officeart/2005/8/layout/cycle3"/>
    <dgm:cxn modelId="{8A1F6E56-C5C3-44FB-804E-E11512E99663}" type="presOf" srcId="{AF2BE40A-12F0-4965-981D-EDA5451E0C92}" destId="{8AEF2D66-625A-4CCF-B3AC-FD30067406DB}" srcOrd="0" destOrd="0" presId="urn:microsoft.com/office/officeart/2005/8/layout/cycle3"/>
    <dgm:cxn modelId="{81ADBF97-3346-404B-8411-F47135F243D5}" srcId="{AF2BE40A-12F0-4965-981D-EDA5451E0C92}" destId="{7688B86E-9E68-4D2D-A8A4-46E6B8073FA2}" srcOrd="2" destOrd="0" parTransId="{5B70C07D-AF58-42B2-AF8E-3D219705745C}" sibTransId="{167445BE-DA3B-47F2-BFD3-92A52F51EDEC}"/>
    <dgm:cxn modelId="{1D0E8C99-B1D5-4EAF-AFCA-D4FBA0222831}" type="presOf" srcId="{A7AB03BD-859D-450F-9701-DE101C5E77CD}" destId="{B40E915D-356D-4C4E-91F3-83FC1718214C}" srcOrd="0" destOrd="0" presId="urn:microsoft.com/office/officeart/2005/8/layout/cycle3"/>
    <dgm:cxn modelId="{1E6B3AA4-B0EF-449E-AD14-0D3B335FDEB9}" srcId="{AF2BE40A-12F0-4965-981D-EDA5451E0C92}" destId="{008D4FA3-4172-47FE-A7F2-8CDEB11DC0A6}" srcOrd="1" destOrd="0" parTransId="{EF7CECA2-E2F7-46E4-A2BD-DB779B9B0934}" sibTransId="{A7950846-71F8-494B-8816-A0D94FB5A4E8}"/>
    <dgm:cxn modelId="{0E7932A6-727E-4C8B-A2C4-3B0630B92FE9}" type="presOf" srcId="{008D4FA3-4172-47FE-A7F2-8CDEB11DC0A6}" destId="{1159D321-DDB9-47F6-B690-A95CF2C10C91}" srcOrd="0" destOrd="0" presId="urn:microsoft.com/office/officeart/2005/8/layout/cycle3"/>
    <dgm:cxn modelId="{890F78A8-DB1D-43CD-A85B-FBF53B491677}" srcId="{AF2BE40A-12F0-4965-981D-EDA5451E0C92}" destId="{A7AB03BD-859D-450F-9701-DE101C5E77CD}" srcOrd="6" destOrd="0" parTransId="{0F7382F1-F264-445B-AEDD-46C3DC3EB689}" sibTransId="{7C0DD39C-7B3E-4787-8E5E-D06390A9D7B7}"/>
    <dgm:cxn modelId="{F7C17AAC-0084-4099-B6BC-20810ECD59A6}" srcId="{AF2BE40A-12F0-4965-981D-EDA5451E0C92}" destId="{2F318B4C-16ED-4C29-961C-C806F9AA7D1C}" srcOrd="4" destOrd="0" parTransId="{FB49BE8B-07CD-42A9-941E-DD46832013EE}" sibTransId="{DDA27C18-19EF-4E4D-B8BC-8A1063D7ABA3}"/>
    <dgm:cxn modelId="{FFEB36B5-632C-45D7-9512-F0A5EAE4AFA3}" srcId="{AF2BE40A-12F0-4965-981D-EDA5451E0C92}" destId="{9F6CAFD3-C561-47BE-A60C-BCA8A1DCFFC0}" srcOrd="9" destOrd="0" parTransId="{DDD2AFE9-3147-430A-960B-A618E945B086}" sibTransId="{D7DBA026-8D16-4FDC-9F86-80F5AFE41CEE}"/>
    <dgm:cxn modelId="{AEB207DF-1B27-492B-B600-AC3F7D92743F}" type="presOf" srcId="{CF37455D-12E1-4395-83F8-950AB49624AA}" destId="{31C228D7-5158-45D1-97F0-858BE5A7A934}" srcOrd="0" destOrd="0" presId="urn:microsoft.com/office/officeart/2005/8/layout/cycle3"/>
    <dgm:cxn modelId="{464F98F0-5DA4-4828-B670-CFC005DC7F7A}" srcId="{AF2BE40A-12F0-4965-981D-EDA5451E0C92}" destId="{26F1FAB1-7456-40CD-B485-3C6E8A29E15A}" srcOrd="7" destOrd="0" parTransId="{1E7F031A-E8B0-4FB4-AA86-421917A95486}" sibTransId="{FF84955F-B9ED-445C-BF9A-CDC051C23036}"/>
    <dgm:cxn modelId="{4403AFF6-1AB2-48F5-BBF1-0FDAAFCDEB1E}" srcId="{AF2BE40A-12F0-4965-981D-EDA5451E0C92}" destId="{71D7C1FB-332F-4056-968E-5247644243AE}" srcOrd="3" destOrd="0" parTransId="{F92A74C9-636B-40E2-8345-7A24295D990D}" sibTransId="{84027661-D312-4750-A794-9B91CA6F507B}"/>
    <dgm:cxn modelId="{8D34CEFD-1533-4FB0-A01A-DFDC12DAF7C5}" srcId="{AF2BE40A-12F0-4965-981D-EDA5451E0C92}" destId="{91A5B325-C5D3-49BC-8D75-208EDD67A91C}" srcOrd="0" destOrd="0" parTransId="{2A5083F8-3909-48B0-985E-87D4E6260CD0}" sibTransId="{CF37455D-12E1-4395-83F8-950AB49624AA}"/>
    <dgm:cxn modelId="{ECDD79B7-8077-4D92-A5AF-3748B333492A}" type="presParOf" srcId="{8AEF2D66-625A-4CCF-B3AC-FD30067406DB}" destId="{327FE0F9-67C5-4D40-95BE-7154849DB5A8}" srcOrd="0" destOrd="0" presId="urn:microsoft.com/office/officeart/2005/8/layout/cycle3"/>
    <dgm:cxn modelId="{FDABBFE5-E390-43AE-A166-676381164364}" type="presParOf" srcId="{327FE0F9-67C5-4D40-95BE-7154849DB5A8}" destId="{172F8995-CDCA-424E-BDC4-1CA4934BA695}" srcOrd="0" destOrd="0" presId="urn:microsoft.com/office/officeart/2005/8/layout/cycle3"/>
    <dgm:cxn modelId="{9DA38450-E1E4-46CB-BB52-DAD4420C0C54}" type="presParOf" srcId="{327FE0F9-67C5-4D40-95BE-7154849DB5A8}" destId="{31C228D7-5158-45D1-97F0-858BE5A7A934}" srcOrd="1" destOrd="0" presId="urn:microsoft.com/office/officeart/2005/8/layout/cycle3"/>
    <dgm:cxn modelId="{4D383EFE-AF59-4C25-A8DB-143ADE89B024}" type="presParOf" srcId="{327FE0F9-67C5-4D40-95BE-7154849DB5A8}" destId="{1159D321-DDB9-47F6-B690-A95CF2C10C91}" srcOrd="2" destOrd="0" presId="urn:microsoft.com/office/officeart/2005/8/layout/cycle3"/>
    <dgm:cxn modelId="{99139518-6730-448E-BA7B-C507CBDC734C}" type="presParOf" srcId="{327FE0F9-67C5-4D40-95BE-7154849DB5A8}" destId="{E3DEC311-C4C5-4B8D-A3A6-BB841A67A1A5}" srcOrd="3" destOrd="0" presId="urn:microsoft.com/office/officeart/2005/8/layout/cycle3"/>
    <dgm:cxn modelId="{41715A35-1C0C-48EF-98FE-76A8FC5DB74A}" type="presParOf" srcId="{327FE0F9-67C5-4D40-95BE-7154849DB5A8}" destId="{7C0665DC-9756-4B11-AF63-E5E34567B1CB}" srcOrd="4" destOrd="0" presId="urn:microsoft.com/office/officeart/2005/8/layout/cycle3"/>
    <dgm:cxn modelId="{17591F3D-0D9F-4EBA-814D-D2344F3F0E0E}" type="presParOf" srcId="{327FE0F9-67C5-4D40-95BE-7154849DB5A8}" destId="{ABFC20EA-7692-4E7D-8AF5-327935F99029}" srcOrd="5" destOrd="0" presId="urn:microsoft.com/office/officeart/2005/8/layout/cycle3"/>
    <dgm:cxn modelId="{E0774689-4114-474C-8E5C-DC1A6BFC154C}" type="presParOf" srcId="{327FE0F9-67C5-4D40-95BE-7154849DB5A8}" destId="{FB86DE6F-FAB6-4122-86E8-2F5FFF639B15}" srcOrd="6" destOrd="0" presId="urn:microsoft.com/office/officeart/2005/8/layout/cycle3"/>
    <dgm:cxn modelId="{1FA71822-1E0B-4694-ABF2-6F2F8F6D5A11}" type="presParOf" srcId="{327FE0F9-67C5-4D40-95BE-7154849DB5A8}" destId="{B40E915D-356D-4C4E-91F3-83FC1718214C}" srcOrd="7" destOrd="0" presId="urn:microsoft.com/office/officeart/2005/8/layout/cycle3"/>
    <dgm:cxn modelId="{A91471EA-C2CB-4C11-B4BE-3AD8CE05C9A9}" type="presParOf" srcId="{327FE0F9-67C5-4D40-95BE-7154849DB5A8}" destId="{CAD380DF-FD41-485A-B427-152FEE72FC89}" srcOrd="8" destOrd="0" presId="urn:microsoft.com/office/officeart/2005/8/layout/cycle3"/>
    <dgm:cxn modelId="{D9A3122E-B465-4580-9592-5E902E829952}" type="presParOf" srcId="{327FE0F9-67C5-4D40-95BE-7154849DB5A8}" destId="{730FAC02-164B-44AE-A690-D746D5C3E56F}" srcOrd="9" destOrd="0" presId="urn:microsoft.com/office/officeart/2005/8/layout/cycle3"/>
    <dgm:cxn modelId="{7E754986-28E2-4030-A866-DEE51E529FD2}" type="presParOf" srcId="{327FE0F9-67C5-4D40-95BE-7154849DB5A8}" destId="{9CF6C8C3-15E1-4532-AEC1-9FBFE7B5161C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228D7-5158-45D1-97F0-858BE5A7A934}">
      <dsp:nvSpPr>
        <dsp:cNvPr id="0" name=""/>
        <dsp:cNvSpPr/>
      </dsp:nvSpPr>
      <dsp:spPr>
        <a:xfrm>
          <a:off x="1805370" y="-68825"/>
          <a:ext cx="5238618" cy="5238618"/>
        </a:xfrm>
        <a:prstGeom prst="circularArrow">
          <a:avLst>
            <a:gd name="adj1" fmla="val 5544"/>
            <a:gd name="adj2" fmla="val 330680"/>
            <a:gd name="adj3" fmla="val 14848827"/>
            <a:gd name="adj4" fmla="val 16761749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F8995-CDCA-424E-BDC4-1CA4934BA695}">
      <dsp:nvSpPr>
        <dsp:cNvPr id="0" name=""/>
        <dsp:cNvSpPr/>
      </dsp:nvSpPr>
      <dsp:spPr>
        <a:xfrm>
          <a:off x="3804619" y="1414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Independent features</a:t>
          </a:r>
          <a:endParaRPr lang="en-US" sz="10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/>
            <a:t>Formatted Date</a:t>
          </a:r>
        </a:p>
      </dsp:txBody>
      <dsp:txXfrm>
        <a:off x="3834888" y="31683"/>
        <a:ext cx="1179582" cy="559522"/>
      </dsp:txXfrm>
    </dsp:sp>
    <dsp:sp modelId="{1159D321-DDB9-47F6-B690-A95CF2C10C91}">
      <dsp:nvSpPr>
        <dsp:cNvPr id="0" name=""/>
        <dsp:cNvSpPr/>
      </dsp:nvSpPr>
      <dsp:spPr>
        <a:xfrm>
          <a:off x="5117704" y="428061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summary </a:t>
          </a:r>
        </a:p>
      </dsp:txBody>
      <dsp:txXfrm>
        <a:off x="5147973" y="458330"/>
        <a:ext cx="1179582" cy="559522"/>
      </dsp:txXfrm>
    </dsp:sp>
    <dsp:sp modelId="{E3DEC311-C4C5-4B8D-A3A6-BB841A67A1A5}">
      <dsp:nvSpPr>
        <dsp:cNvPr id="0" name=""/>
        <dsp:cNvSpPr/>
      </dsp:nvSpPr>
      <dsp:spPr>
        <a:xfrm>
          <a:off x="5929234" y="1545037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Precip Type  </a:t>
          </a:r>
        </a:p>
      </dsp:txBody>
      <dsp:txXfrm>
        <a:off x="5959503" y="1575306"/>
        <a:ext cx="1179582" cy="559522"/>
      </dsp:txXfrm>
    </dsp:sp>
    <dsp:sp modelId="{7C0665DC-9756-4B11-AF63-E5E34567B1CB}">
      <dsp:nvSpPr>
        <dsp:cNvPr id="0" name=""/>
        <dsp:cNvSpPr/>
      </dsp:nvSpPr>
      <dsp:spPr>
        <a:xfrm>
          <a:off x="5929234" y="2925696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Apparent Temperature </a:t>
          </a:r>
        </a:p>
      </dsp:txBody>
      <dsp:txXfrm>
        <a:off x="5959503" y="2955965"/>
        <a:ext cx="1179582" cy="559522"/>
      </dsp:txXfrm>
    </dsp:sp>
    <dsp:sp modelId="{ABFC20EA-7692-4E7D-8AF5-327935F99029}">
      <dsp:nvSpPr>
        <dsp:cNvPr id="0" name=""/>
        <dsp:cNvSpPr/>
      </dsp:nvSpPr>
      <dsp:spPr>
        <a:xfrm>
          <a:off x="5117704" y="4042672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humidity </a:t>
          </a:r>
        </a:p>
      </dsp:txBody>
      <dsp:txXfrm>
        <a:off x="5147973" y="4072941"/>
        <a:ext cx="1179582" cy="559522"/>
      </dsp:txXfrm>
    </dsp:sp>
    <dsp:sp modelId="{FB86DE6F-FAB6-4122-86E8-2F5FFF639B15}">
      <dsp:nvSpPr>
        <dsp:cNvPr id="0" name=""/>
        <dsp:cNvSpPr/>
      </dsp:nvSpPr>
      <dsp:spPr>
        <a:xfrm>
          <a:off x="3804619" y="4469319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Wind speed </a:t>
          </a:r>
        </a:p>
      </dsp:txBody>
      <dsp:txXfrm>
        <a:off x="3834888" y="4499588"/>
        <a:ext cx="1179582" cy="559522"/>
      </dsp:txXfrm>
    </dsp:sp>
    <dsp:sp modelId="{B40E915D-356D-4C4E-91F3-83FC1718214C}">
      <dsp:nvSpPr>
        <dsp:cNvPr id="0" name=""/>
        <dsp:cNvSpPr/>
      </dsp:nvSpPr>
      <dsp:spPr>
        <a:xfrm>
          <a:off x="2491535" y="4042672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Wind Bearing </a:t>
          </a:r>
        </a:p>
      </dsp:txBody>
      <dsp:txXfrm>
        <a:off x="2521804" y="4072941"/>
        <a:ext cx="1179582" cy="559522"/>
      </dsp:txXfrm>
    </dsp:sp>
    <dsp:sp modelId="{CAD380DF-FD41-485A-B427-152FEE72FC89}">
      <dsp:nvSpPr>
        <dsp:cNvPr id="0" name=""/>
        <dsp:cNvSpPr/>
      </dsp:nvSpPr>
      <dsp:spPr>
        <a:xfrm>
          <a:off x="1680004" y="2925696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visibility </a:t>
          </a:r>
        </a:p>
      </dsp:txBody>
      <dsp:txXfrm>
        <a:off x="1710273" y="2955965"/>
        <a:ext cx="1179582" cy="559522"/>
      </dsp:txXfrm>
    </dsp:sp>
    <dsp:sp modelId="{730FAC02-164B-44AE-A690-D746D5C3E56F}">
      <dsp:nvSpPr>
        <dsp:cNvPr id="0" name=""/>
        <dsp:cNvSpPr/>
      </dsp:nvSpPr>
      <dsp:spPr>
        <a:xfrm>
          <a:off x="1680004" y="1545037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Loud Cover </a:t>
          </a:r>
        </a:p>
      </dsp:txBody>
      <dsp:txXfrm>
        <a:off x="1710273" y="1575306"/>
        <a:ext cx="1179582" cy="559522"/>
      </dsp:txXfrm>
    </dsp:sp>
    <dsp:sp modelId="{9CF6C8C3-15E1-4532-AEC1-9FBFE7B5161C}">
      <dsp:nvSpPr>
        <dsp:cNvPr id="0" name=""/>
        <dsp:cNvSpPr/>
      </dsp:nvSpPr>
      <dsp:spPr>
        <a:xfrm>
          <a:off x="2491535" y="428061"/>
          <a:ext cx="1240120" cy="620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pressure </a:t>
          </a:r>
        </a:p>
      </dsp:txBody>
      <dsp:txXfrm>
        <a:off x="2521804" y="458330"/>
        <a:ext cx="1179582" cy="559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48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1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3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0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2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8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9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8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26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73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10/3/2021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6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63" r:id="rId6"/>
    <p:sldLayoutId id="2147483759" r:id="rId7"/>
    <p:sldLayoutId id="2147483760" r:id="rId8"/>
    <p:sldLayoutId id="2147483761" r:id="rId9"/>
    <p:sldLayoutId id="2147483762" r:id="rId10"/>
    <p:sldLayoutId id="214748376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72C63-B7D2-40F4-9017-74CA8F443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000" y="1706879"/>
            <a:ext cx="4974950" cy="915097"/>
          </a:xfrm>
        </p:spPr>
        <p:txBody>
          <a:bodyPr>
            <a:normAutofit/>
          </a:bodyPr>
          <a:lstStyle/>
          <a:p>
            <a:r>
              <a:rPr lang="en-IN" dirty="0"/>
              <a:t>Weather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95AD3-F823-48DF-ABF8-BCDD92A5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618320" cy="1035200"/>
          </a:xfrm>
        </p:spPr>
        <p:txBody>
          <a:bodyPr>
            <a:normAutofit/>
          </a:bodyPr>
          <a:lstStyle/>
          <a:p>
            <a:r>
              <a:rPr lang="en-IN" dirty="0"/>
              <a:t>Submitted by: Rahul Sisodia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1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7912F5C-BC57-4162-83ED-5665E483B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r="12500"/>
          <a:stretch/>
        </p:blipFill>
        <p:spPr>
          <a:xfrm>
            <a:off x="5964950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244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FF93B-2885-4EEC-98C4-92D2B0DC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6"/>
            <a:ext cx="4648800" cy="1054100"/>
          </a:xfrm>
        </p:spPr>
        <p:txBody>
          <a:bodyPr vert="horz" wrap="square" lIns="91440" tIns="45720" rIns="91440" bIns="45720" rtlCol="0" anchor="b" anchorCtr="0">
            <a:normAutofit fontScale="90000"/>
          </a:bodyPr>
          <a:lstStyle/>
          <a:p>
            <a:pPr algn="ctr"/>
            <a:br>
              <a:rPr lang="en-US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Important features </a:t>
            </a:r>
            <a:br>
              <a:rPr lang="en-US" kern="1200" cap="none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cap="none" spc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BE0AE-99CF-4FBD-B65E-B1CDB2804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3039" y="2877018"/>
            <a:ext cx="5798185" cy="23903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As we seen in this graph the apparent temperature is highly affect the depend features followed by </a:t>
            </a:r>
            <a:r>
              <a:rPr lang="en-US" dirty="0" err="1"/>
              <a:t>precip</a:t>
            </a:r>
            <a:r>
              <a:rPr lang="en-US" dirty="0"/>
              <a:t> type and humidity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DE048A1-1284-4AC7-ACBB-AF454B42C35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5913267" y="1077506"/>
            <a:ext cx="6019563" cy="493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F27EC-6202-4F54-9044-71A0F8FF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148" y="213361"/>
            <a:ext cx="5649691" cy="1330960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IN" sz="4400" dirty="0"/>
              <a:t>Model Building</a:t>
            </a:r>
            <a:br>
              <a:rPr lang="en-IN" dirty="0"/>
            </a:br>
            <a:br>
              <a:rPr lang="en-IN" dirty="0"/>
            </a:br>
            <a:r>
              <a:rPr lang="en-IN" sz="2200" dirty="0"/>
              <a:t>Linear Regression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9218" name="Picture 2" descr="Fitting the Multiple Linear Regression Model | Introduction to Statistics |  JMP">
            <a:extLst>
              <a:ext uri="{FF2B5EF4-FFF2-40B4-BE49-F238E27FC236}">
                <a16:creationId xmlns:a16="http://schemas.microsoft.com/office/drawing/2014/main" id="{B938A06E-9E7E-41F0-894A-60F83AB6C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720" y="152401"/>
            <a:ext cx="5649692" cy="318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4F0BB-D1F3-4125-A432-C28459236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280" y="1989578"/>
            <a:ext cx="5913120" cy="465506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IN" sz="1400" dirty="0"/>
              <a:t>Splitting the data into 70 % training and 30 % test</a:t>
            </a:r>
          </a:p>
          <a:p>
            <a:pPr>
              <a:lnSpc>
                <a:spcPct val="140000"/>
              </a:lnSpc>
            </a:pPr>
            <a:r>
              <a:rPr lang="en-US" sz="1400" dirty="0"/>
              <a:t>The Ordinary Least Squares procedure seeks to minimize the sum of the squared residuals.</a:t>
            </a:r>
          </a:p>
          <a:p>
            <a:pPr>
              <a:lnSpc>
                <a:spcPct val="140000"/>
              </a:lnSpc>
            </a:pPr>
            <a:r>
              <a:rPr lang="en-US" sz="1600" b="1" dirty="0"/>
              <a:t>Assumptions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400" dirty="0"/>
              <a:t>The Relation between independent features and depended features should be linear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400" dirty="0"/>
              <a:t>There shouldn’t be multicollinearity between independent features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400" dirty="0"/>
              <a:t>Removal of outliers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400" dirty="0"/>
              <a:t>Error should follow normal distribution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1400" dirty="0"/>
              <a:t>No autocorrelation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US" sz="8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US" sz="8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US" sz="8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US" sz="800" dirty="0"/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endParaRPr lang="en-IN" sz="800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B17B28B-2D45-46A7-909D-49CC7E376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332481"/>
            <a:ext cx="5194085" cy="352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08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05278-4438-413C-B37A-3A79D445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 dirty="0"/>
              <a:t>Model Evaluations</a:t>
            </a:r>
            <a:br>
              <a:rPr lang="en-IN" dirty="0"/>
            </a:br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2290" name="Picture 2" descr="Data Analytics: What is Automated Machine Learning (AutoML)?">
            <a:extLst>
              <a:ext uri="{FF2B5EF4-FFF2-40B4-BE49-F238E27FC236}">
                <a16:creationId xmlns:a16="http://schemas.microsoft.com/office/drawing/2014/main" id="{6C37CE9A-9DD2-4A29-ACD4-A3461D5F6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20" y="536574"/>
            <a:ext cx="5720522" cy="46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A6430-AD17-425A-B591-2473C44DA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220" y="1869440"/>
            <a:ext cx="6001780" cy="1381760"/>
          </a:xfrm>
        </p:spPr>
        <p:txBody>
          <a:bodyPr>
            <a:normAutofit/>
          </a:bodyPr>
          <a:lstStyle/>
          <a:p>
            <a:r>
              <a:rPr lang="en-IN" dirty="0"/>
              <a:t>The accuracy of the model has come to 94%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F29-C17B-4931-B7A3-9043D17C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20" y="2866719"/>
            <a:ext cx="5727460" cy="38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9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C279C8A1-C4E4-4DE9-934E-91221AC99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25F98-6A2A-4926-9E03-73441AF4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987" y="395288"/>
            <a:ext cx="6317998" cy="1120439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IN" sz="4000" dirty="0"/>
              <a:t>Conclusion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9E999D2E-323C-44C3-8824-FDA40AD72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77" r="8966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28" name="Straight Connector 24">
            <a:extLst>
              <a:ext uri="{FF2B5EF4-FFF2-40B4-BE49-F238E27FC236}">
                <a16:creationId xmlns:a16="http://schemas.microsoft.com/office/drawing/2014/main" id="{26C7ED5D-77C4-4564-8B1A-E55609CF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57986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1903-385B-41F8-9F75-F93B5973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2080" y="1757680"/>
            <a:ext cx="8117840" cy="299720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IN" sz="1400" b="1" dirty="0"/>
              <a:t>We conclude that the temperature and humidity are inversely proportional to each other</a:t>
            </a:r>
          </a:p>
          <a:p>
            <a:pPr>
              <a:lnSpc>
                <a:spcPct val="140000"/>
              </a:lnSpc>
            </a:pPr>
            <a:r>
              <a:rPr lang="en-IN" sz="1400" b="1" dirty="0"/>
              <a:t>Generally in winter season from November to February humidity is higher than temperature </a:t>
            </a:r>
          </a:p>
          <a:p>
            <a:pPr>
              <a:lnSpc>
                <a:spcPct val="140000"/>
              </a:lnSpc>
            </a:pPr>
            <a:r>
              <a:rPr lang="en-IN" sz="1400" b="1" dirty="0"/>
              <a:t>In month of April may and June humidity and temperature was slightly differ </a:t>
            </a:r>
          </a:p>
          <a:p>
            <a:pPr>
              <a:lnSpc>
                <a:spcPct val="140000"/>
              </a:lnSpc>
            </a:pPr>
            <a:r>
              <a:rPr lang="en-IN" sz="1400" b="1" dirty="0"/>
              <a:t>From month of July to September humidity is slightly lesser than temperature from October humidity start rising up.</a:t>
            </a:r>
          </a:p>
          <a:p>
            <a:pPr>
              <a:lnSpc>
                <a:spcPct val="140000"/>
              </a:lnSpc>
            </a:pPr>
            <a:endParaRPr lang="en-IN" sz="1400" dirty="0"/>
          </a:p>
          <a:p>
            <a:pPr>
              <a:lnSpc>
                <a:spcPct val="140000"/>
              </a:lnSpc>
            </a:pPr>
            <a:endParaRPr lang="en-IN" sz="1400" dirty="0"/>
          </a:p>
          <a:p>
            <a:pPr>
              <a:lnSpc>
                <a:spcPct val="140000"/>
              </a:lnSpc>
            </a:pPr>
            <a:endParaRPr lang="en-IN" sz="1400" dirty="0"/>
          </a:p>
          <a:p>
            <a:pPr>
              <a:lnSpc>
                <a:spcPct val="14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1038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8" name="Rectangle 1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Video 38">
            <a:extLst>
              <a:ext uri="{FF2B5EF4-FFF2-40B4-BE49-F238E27FC236}">
                <a16:creationId xmlns:a16="http://schemas.microsoft.com/office/drawing/2014/main" id="{E1BAC629-65D9-4CAA-AE1F-F9CE0389C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Rectangle 19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" y="1"/>
            <a:ext cx="10033000" cy="6858000"/>
          </a:xfrm>
          <a:prstGeom prst="rect">
            <a:avLst/>
          </a:prstGeom>
          <a:gradFill flip="none" rotWithShape="1">
            <a:gsLst>
              <a:gs pos="40000">
                <a:srgbClr val="000000">
                  <a:alpha val="35000"/>
                </a:srgbClr>
              </a:gs>
              <a:gs pos="60000">
                <a:srgbClr val="000000">
                  <a:alpha val="35000"/>
                </a:srgbClr>
              </a:gs>
              <a:gs pos="20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  <a:gs pos="80000">
                <a:srgbClr val="000000">
                  <a:alpha val="2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FD67D5-F9F4-4DC8-A9C4-AF7BDDC6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0" y="1089025"/>
            <a:ext cx="77978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E14350AE-EC1C-4F25-89C0-954A46AD8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E4B8450-1C95-4531-850D-7F686ACF70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9F795D-66E2-4432-87F1-7E13EA568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870852C-150C-4471-870D-11A27F46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0" name="Freeform 68">
                  <a:extLst>
                    <a:ext uri="{FF2B5EF4-FFF2-40B4-BE49-F238E27FC236}">
                      <a16:creationId xmlns:a16="http://schemas.microsoft.com/office/drawing/2014/main" id="{81089950-4556-4EE5-B23C-9FA83C28F1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69">
                  <a:extLst>
                    <a:ext uri="{FF2B5EF4-FFF2-40B4-BE49-F238E27FC236}">
                      <a16:creationId xmlns:a16="http://schemas.microsoft.com/office/drawing/2014/main" id="{12CF34BC-E280-4CBF-AF4A-7F778162E8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70">
                  <a:extLst>
                    <a:ext uri="{FF2B5EF4-FFF2-40B4-BE49-F238E27FC236}">
                      <a16:creationId xmlns:a16="http://schemas.microsoft.com/office/drawing/2014/main" id="{22B8AF45-EA47-4AF8-B61A-9803450AE8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43807CF-0501-40E7-BFD0-D82647E71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776C808B-231E-40AC-849E-C32F2B8E2F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2363355C-504A-42FE-8E50-40CA0B20A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938C58D4-333C-44D7-B4AB-5550D5C880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350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3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65BCA-6658-4054-B530-A7705B381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wrap="square" anchor="b">
            <a:normAutofit/>
          </a:bodyPr>
          <a:lstStyle/>
          <a:p>
            <a:pPr algn="ctr"/>
            <a:r>
              <a:rPr lang="en-IN"/>
              <a:t>Aim of the project</a:t>
            </a:r>
          </a:p>
        </p:txBody>
      </p:sp>
      <p:pic>
        <p:nvPicPr>
          <p:cNvPr id="14" name="Picture 2" descr="What Are SMART Goals?">
            <a:extLst>
              <a:ext uri="{FF2B5EF4-FFF2-40B4-BE49-F238E27FC236}">
                <a16:creationId xmlns:a16="http://schemas.microsoft.com/office/drawing/2014/main" id="{69668DDC-5BEE-4DB2-8588-45C528D1E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5" r="9439" b="2"/>
          <a:stretch/>
        </p:blipFill>
        <p:spPr bwMode="auto">
          <a:xfrm>
            <a:off x="20" y="10"/>
            <a:ext cx="611151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Straight Connector 105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8DF9-2F00-4999-99E4-C49A95B1B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369" y="2877018"/>
            <a:ext cx="4078800" cy="2901482"/>
          </a:xfrm>
        </p:spPr>
        <p:txBody>
          <a:bodyPr>
            <a:normAutofit/>
          </a:bodyPr>
          <a:lstStyle/>
          <a:p>
            <a:r>
              <a:rPr lang="en-US" b="1" dirty="0"/>
              <a:t>Using an ML Technique find out the factors having an impact on the Temperature.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639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0A42-C880-44BF-8343-BCD93FA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Independent features &amp; Dependent features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D353340-9880-4125-B88D-4BC522BD9D4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48937024"/>
              </p:ext>
            </p:extLst>
          </p:nvPr>
        </p:nvGraphicFramePr>
        <p:xfrm>
          <a:off x="345440" y="1685926"/>
          <a:ext cx="8849360" cy="5090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5906B1-78C6-4907-8AFB-CE7650A3D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99122" y="1919605"/>
            <a:ext cx="3103478" cy="9963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Dependent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Temperature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29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77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BD0F04-4309-48FE-BF0A-942B03706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536575"/>
            <a:ext cx="4078800" cy="145300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dirty="0"/>
              <a:t>Year-wise Analysis</a:t>
            </a:r>
            <a:br>
              <a:rPr lang="en-US" dirty="0"/>
            </a:b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F177100-7822-4897-80F6-22DAF15B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7889"/>
            <a:ext cx="6174422" cy="287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7D8694-BD09-4CE5-A55A-857C1617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564054"/>
            <a:ext cx="5980456" cy="273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Content Placeholder 4103">
            <a:extLst>
              <a:ext uri="{FF2B5EF4-FFF2-40B4-BE49-F238E27FC236}">
                <a16:creationId xmlns:a16="http://schemas.microsoft.com/office/drawing/2014/main" id="{4004794B-EBE7-451B-A885-CEAD12777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160" y="1808480"/>
            <a:ext cx="5699760" cy="1755574"/>
          </a:xfrm>
        </p:spPr>
        <p:txBody>
          <a:bodyPr>
            <a:normAutofit/>
          </a:bodyPr>
          <a:lstStyle/>
          <a:p>
            <a:r>
              <a:rPr lang="en-US" dirty="0"/>
              <a:t>Above box plot is after the normalization</a:t>
            </a:r>
          </a:p>
          <a:p>
            <a:r>
              <a:rPr lang="en-US" dirty="0"/>
              <a:t>Below boxplot is before the normalization of data </a:t>
            </a:r>
          </a:p>
        </p:txBody>
      </p:sp>
    </p:spTree>
    <p:extLst>
      <p:ext uri="{BB962C8B-B14F-4D97-AF65-F5344CB8AC3E}">
        <p14:creationId xmlns:p14="http://schemas.microsoft.com/office/powerpoint/2010/main" val="51015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6" name="Rectangle 74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C863F-CBD6-4417-8D4F-20509195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142242"/>
            <a:ext cx="4078800" cy="782318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dirty="0"/>
              <a:t>Correlation</a:t>
            </a:r>
          </a:p>
        </p:txBody>
      </p:sp>
      <p:sp>
        <p:nvSpPr>
          <p:cNvPr id="5127" name="Rectangle 76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2628B2-0F9B-469C-BBF6-4366815DA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60" y="142242"/>
            <a:ext cx="5185250" cy="646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9" name="Straight Connector 78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3116246A-0EB1-46CC-84C5-0BBB8F954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4013200"/>
            <a:ext cx="5792755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E25673CD-51BD-4EC5-915F-51B0C83BA3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71" y="1066801"/>
            <a:ext cx="6187529" cy="294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5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8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5925E-3F75-45EC-8933-63DC29CE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240"/>
            <a:ext cx="4480560" cy="650240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/>
            <a:r>
              <a:rPr lang="en-US" sz="4400" dirty="0"/>
              <a:t>Univariate Analysis</a:t>
            </a:r>
            <a:br>
              <a:rPr lang="en-US" sz="4400" dirty="0"/>
            </a:br>
            <a:r>
              <a:rPr lang="en-US" sz="4400" dirty="0"/>
              <a:t>&amp; </a:t>
            </a:r>
            <a:r>
              <a:rPr lang="en-US" sz="2200" dirty="0"/>
              <a:t>Scatters plot</a:t>
            </a:r>
            <a:br>
              <a:rPr lang="en-US" sz="4400" dirty="0"/>
            </a:br>
            <a:endParaRPr lang="en-US" sz="44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1272" name="Picture 8">
            <a:extLst>
              <a:ext uri="{FF2B5EF4-FFF2-40B4-BE49-F238E27FC236}">
                <a16:creationId xmlns:a16="http://schemas.microsoft.com/office/drawing/2014/main" id="{E7066B68-06AD-4D11-B837-F3D370285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547" y="2934137"/>
            <a:ext cx="6305942" cy="37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AE34B4C-4E0C-46C2-B9ED-2F9A654A5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800" y="0"/>
            <a:ext cx="3524400" cy="284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389F39F-A713-460B-81E1-C1D5459D87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5517" y="1770"/>
            <a:ext cx="3524400" cy="275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6E7F8D2F-CD75-4719-9025-F7DCDD82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4" y="3119655"/>
            <a:ext cx="4210686" cy="363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4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B29-2CCD-4955-883A-566BCD221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"/>
            <a:ext cx="10213200" cy="944880"/>
          </a:xfrm>
        </p:spPr>
        <p:txBody>
          <a:bodyPr>
            <a:normAutofit fontScale="90000"/>
          </a:bodyPr>
          <a:lstStyle/>
          <a:p>
            <a:r>
              <a:rPr lang="en-IN" dirty="0"/>
              <a:t>Bi-variate analysis </a:t>
            </a:r>
            <a:br>
              <a:rPr lang="en-IN" dirty="0"/>
            </a:br>
            <a:r>
              <a:rPr lang="en-IN" dirty="0"/>
              <a:t>Temperature vs Humidity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24707F-B573-48A0-8C76-35045360DC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7" y="1166813"/>
            <a:ext cx="3889273" cy="276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B28D36D-36E4-4602-862C-6F260C7B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64" y="1166814"/>
            <a:ext cx="3889273" cy="276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4B592837-3E60-4ABF-9CD7-F22592C30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296" y="1166813"/>
            <a:ext cx="3683035" cy="261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87C4BE36-307B-4E86-91EC-FAFA5A066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5" y="4148875"/>
            <a:ext cx="3683034" cy="261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68D4E53A-A915-42D1-8B3D-57970402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821" y="4148875"/>
            <a:ext cx="3717730" cy="263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A3FA74BF-41B5-458A-A0C7-8985EA2D8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656" y="414887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67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39C7-ADD4-492A-BE21-8DD839A19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Bi-variate analysis </a:t>
            </a:r>
            <a:br>
              <a:rPr lang="en-IN" dirty="0"/>
            </a:br>
            <a:r>
              <a:rPr lang="en-IN" dirty="0"/>
              <a:t>Temperature vs Humidity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7F8C9BF-97F5-40F4-A96E-C3E8BDCC6A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7530"/>
            <a:ext cx="3769360" cy="267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25AF10-7196-4EA0-8330-B70F020C6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40" y="1508125"/>
            <a:ext cx="3641704" cy="258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31074E65-EF4F-4C9E-8A49-7F73169F0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19" y="157796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395D2E65-9654-46AC-BCFB-949A46DB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1" y="418317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2ADADAF6-C6FF-45FB-9265-E7940200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30" y="418317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AD97DD7-6254-410F-BDC2-7CD7CC25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19" y="4162395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6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268346D-5E77-4906-AC8D-57FB88F11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E05A1-AF1E-4BF5-9855-B2D8E7BA2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8" y="1"/>
            <a:ext cx="4788801" cy="1727199"/>
          </a:xfrm>
        </p:spPr>
        <p:txBody>
          <a:bodyPr wrap="square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600"/>
              <a:t>Feature Engineering</a:t>
            </a:r>
            <a:br>
              <a:rPr lang="en-IN" sz="1800" dirty="0"/>
            </a:br>
            <a:br>
              <a:rPr lang="en-IN" sz="1800" dirty="0"/>
            </a:br>
            <a:r>
              <a:rPr lang="en-IN" sz="1800" dirty="0"/>
              <a:t>Handling outliers, handling categorical features, features selection</a:t>
            </a:r>
            <a:br>
              <a:rPr lang="en-IN" sz="1800" dirty="0"/>
            </a:br>
            <a:endParaRPr lang="en-IN" sz="1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168C6BE-41CC-4C4D-850F-F82321AE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BC1FDF-AE13-4731-B38F-2761BDFDB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Feature Engineering: A Framework and Techniques - 188博金宝电子游戏">
            <a:extLst>
              <a:ext uri="{FF2B5EF4-FFF2-40B4-BE49-F238E27FC236}">
                <a16:creationId xmlns:a16="http://schemas.microsoft.com/office/drawing/2014/main" id="{EF8BDF80-C8A5-452F-B7AC-757AFC213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20370" r="3842" b="7691"/>
          <a:stretch/>
        </p:blipFill>
        <p:spPr bwMode="auto">
          <a:xfrm>
            <a:off x="0" y="3307776"/>
            <a:ext cx="6100262" cy="28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E5CB-0B3D-482A-9739-FFFAFE813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1818640"/>
            <a:ext cx="5892800" cy="485648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IN" sz="1400" dirty="0"/>
              <a:t>Removed outliers from humidity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IN" sz="1400" b="1" dirty="0"/>
              <a:t>Handling categorical features</a:t>
            </a: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Helvetica Neue"/>
              </a:rPr>
              <a:t>Nominal data --&gt; data are not in any order --&gt; One Hot Encoder is used in this case</a:t>
            </a: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en-US" sz="1400" b="0" i="0" dirty="0">
                <a:effectLst/>
                <a:latin typeface="Helvetica Neue"/>
              </a:rPr>
              <a:t>Ordinal data --&gt; data are in order --&gt; Label Encoder is used in this case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400" b="1" dirty="0">
                <a:latin typeface="Helvetica Neue"/>
              </a:rPr>
              <a:t>Features selection Technique</a:t>
            </a:r>
            <a:endParaRPr lang="en-US" sz="1400" b="1" i="0" dirty="0">
              <a:effectLst/>
              <a:latin typeface="Helvetica Neue"/>
            </a:endParaRP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en-IN" sz="1400" b="0" i="0" dirty="0">
                <a:effectLst/>
                <a:latin typeface="Helvetica Neue"/>
              </a:rPr>
              <a:t>heatmap</a:t>
            </a: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en-IN" sz="1400" b="0" i="0" dirty="0">
                <a:effectLst/>
                <a:latin typeface="Helvetica Neue"/>
              </a:rPr>
              <a:t>Feature </a:t>
            </a:r>
            <a:r>
              <a:rPr lang="en-IN" sz="1400" b="0" i="1" dirty="0">
                <a:effectLst/>
                <a:latin typeface="Helvetica Neue"/>
              </a:rPr>
              <a:t>importance</a:t>
            </a:r>
            <a:endParaRPr lang="en-IN" sz="1400" b="0" i="0" dirty="0">
              <a:effectLst/>
              <a:latin typeface="Helvetica Neue"/>
            </a:endParaRP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en-IN" sz="1400" b="0" i="0" dirty="0">
                <a:effectLst/>
                <a:latin typeface="Helvetica Neue"/>
              </a:rPr>
              <a:t>Select </a:t>
            </a:r>
            <a:r>
              <a:rPr lang="en-IN" sz="1400" b="0" i="0" dirty="0" err="1">
                <a:effectLst/>
                <a:latin typeface="Helvetica Neue"/>
              </a:rPr>
              <a:t>KBest</a:t>
            </a:r>
            <a:endParaRPr lang="en-IN" sz="1400" b="0" i="0" dirty="0">
              <a:effectLst/>
              <a:latin typeface="Helvetica Neue"/>
            </a:endParaRPr>
          </a:p>
          <a:p>
            <a:pPr>
              <a:lnSpc>
                <a:spcPct val="140000"/>
              </a:lnSpc>
            </a:pPr>
            <a:endParaRPr lang="en-IN" sz="800" dirty="0"/>
          </a:p>
          <a:p>
            <a:pPr>
              <a:lnSpc>
                <a:spcPct val="140000"/>
              </a:lnSpc>
            </a:pPr>
            <a:endParaRPr lang="en-IN" sz="800" dirty="0"/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E0CD7DE1-CCDB-4190-89F9-4B1C5DC40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A37C0-C017-4E2C-B6A2-C27FC0349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68" y="160021"/>
            <a:ext cx="4636055" cy="30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7293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313</Words>
  <Application>Microsoft Office PowerPoint</Application>
  <PresentationFormat>Widescreen</PresentationFormat>
  <Paragraphs>58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Goudy Old Style</vt:lpstr>
      <vt:lpstr>Helvetica Neue</vt:lpstr>
      <vt:lpstr>Wingdings</vt:lpstr>
      <vt:lpstr>FrostyVTI</vt:lpstr>
      <vt:lpstr>Weather Prediction</vt:lpstr>
      <vt:lpstr>Aim of the project</vt:lpstr>
      <vt:lpstr>Independent features &amp; Dependent features</vt:lpstr>
      <vt:lpstr>Year-wise Analysis </vt:lpstr>
      <vt:lpstr>Correlation</vt:lpstr>
      <vt:lpstr>Univariate Analysis &amp; Scatters plot </vt:lpstr>
      <vt:lpstr>Bi-variate analysis  Temperature vs Humidity</vt:lpstr>
      <vt:lpstr>Bi-variate analysis  Temperature vs Humidity</vt:lpstr>
      <vt:lpstr>Feature Engineering  Handling outliers, handling categorical features, features selection </vt:lpstr>
      <vt:lpstr> Important features  </vt:lpstr>
      <vt:lpstr>Model Building  Linear Regression</vt:lpstr>
      <vt:lpstr>Model Evaluations </vt:lpstr>
      <vt:lpstr>Conclusion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Prediction</dc:title>
  <dc:creator>Rohit Kumar</dc:creator>
  <cp:lastModifiedBy>Rohit Kumar</cp:lastModifiedBy>
  <cp:revision>1</cp:revision>
  <dcterms:created xsi:type="dcterms:W3CDTF">2021-10-03T14:57:42Z</dcterms:created>
  <dcterms:modified xsi:type="dcterms:W3CDTF">2021-10-03T20:40:46Z</dcterms:modified>
</cp:coreProperties>
</file>